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8"/>
  </p:notesMasterIdLst>
  <p:sldIdLst>
    <p:sldId id="309" r:id="rId4"/>
    <p:sldId id="310" r:id="rId5"/>
    <p:sldId id="312" r:id="rId6"/>
    <p:sldId id="308" r:id="rId7"/>
    <p:sldId id="342" r:id="rId9"/>
    <p:sldId id="311" r:id="rId10"/>
    <p:sldId id="343" r:id="rId11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CC"/>
    <a:srgbClr val="FFCC00"/>
    <a:srgbClr val="008000"/>
    <a:srgbClr val="6600CC"/>
    <a:srgbClr val="800000"/>
    <a:srgbClr val="66FF33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656"/>
  </p:normalViewPr>
  <p:slideViewPr>
    <p:cSldViewPr showGuides="1">
      <p:cViewPr varScale="1">
        <p:scale>
          <a:sx n="74" d="100"/>
          <a:sy n="74" d="100"/>
        </p:scale>
        <p:origin x="-1170" y="-84"/>
      </p:cViewPr>
      <p:guideLst>
        <p:guide orient="horz" pos="2218"/>
        <p:guide pos="291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3EFD42F7-718C-4B98-AAEC-167E6DDD60A7}" type="datetimeFigureOut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 anchorCtr="0"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21B2AA4F-B828-4D7C-AFD3-893933DAFCB4}" type="slidenum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Slide Image Placeholder 1"/>
          <p:cNvSpPr>
            <a:spLocks noGrp="1" noRot="1"/>
          </p:cNvSpPr>
          <p:nvPr>
            <p:ph type="sldImg"/>
          </p:nvPr>
        </p:nvSpPr>
        <p:spPr/>
      </p:sp>
      <p:sp>
        <p:nvSpPr>
          <p:cNvPr id="8194" name="Text Placeholder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en-US" strike="noStrike" noProof="1" smtClean="0"/>
              <a:t>Click to edit Master subtitle style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en-US" strike="noStrike" noProof="1" smtClean="0"/>
              <a:t>Click to edit Master subtitle style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/>
              <a:t>Click to edit Master title style</a:t>
            </a:r>
            <a:endParaRPr lang="en-US" altLang="zh-CN"/>
          </a:p>
        </p:txBody>
      </p:sp>
      <p:sp>
        <p:nvSpPr>
          <p:cNvPr id="1027" name="Text Placeholder 1026"/>
          <p:cNvSpPr/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en-US" altLang="zh-CN"/>
          </a:p>
        </p:txBody>
      </p:sp>
      <p:sp>
        <p:nvSpPr>
          <p:cNvPr id="1028" name="Date Placeholder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eaLnBrk="1" fontAlgn="base" hangingPunct="1"/>
            <a:endParaRPr lang="en-US" strike="noStrike" noProof="1"/>
          </a:p>
        </p:txBody>
      </p:sp>
      <p:sp>
        <p:nvSpPr>
          <p:cNvPr id="1029" name="Footer Placeholder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eaLnBrk="1" fontAlgn="base" hangingPunct="1"/>
            <a:endParaRPr lang="en-US" strike="noStrike" noProof="1"/>
          </a:p>
        </p:txBody>
      </p:sp>
      <p:sp>
        <p:nvSpPr>
          <p:cNvPr id="1030" name="Slide Number Placeholder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Title 102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/>
              <a:t>Click to edit Master title style</a:t>
            </a:r>
            <a:endParaRPr lang="en-US" altLang="zh-CN"/>
          </a:p>
        </p:txBody>
      </p:sp>
      <p:sp>
        <p:nvSpPr>
          <p:cNvPr id="2051" name="Text Placeholder 1026"/>
          <p:cNvSpPr/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en-US" altLang="zh-CN"/>
          </a:p>
        </p:txBody>
      </p:sp>
      <p:sp>
        <p:nvSpPr>
          <p:cNvPr id="1028" name="Date Placeholder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eaLnBrk="1" fontAlgn="base" hangingPunct="1"/>
            <a:endParaRPr lang="en-US" strike="noStrike" noProof="1"/>
          </a:p>
        </p:txBody>
      </p:sp>
      <p:sp>
        <p:nvSpPr>
          <p:cNvPr id="1029" name="Footer Placeholder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eaLnBrk="1" fontAlgn="base" hangingPunct="1"/>
            <a:endParaRPr lang="en-US" strike="noStrike" noProof="1"/>
          </a:p>
        </p:txBody>
      </p:sp>
      <p:sp>
        <p:nvSpPr>
          <p:cNvPr id="1030" name="Slide Number Placeholder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eaLnBrk="1" fontAlgn="base" hangingPunct="1"/>
            <a:fld id="{9A0DB2DC-4C9A-4742-B13C-FB6460FD3503}" type="slidenum">
              <a:rPr lang="en-US" strike="noStrike" noProof="1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7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7121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222375" y="152400"/>
            <a:ext cx="6435725" cy="1076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UNIT 1: MY FRIENDS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LANGUAGE FOCUS (page 16,17)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099" name="TextBox 5"/>
          <p:cNvSpPr txBox="1"/>
          <p:nvPr/>
        </p:nvSpPr>
        <p:spPr>
          <a:xfrm>
            <a:off x="914400" y="1600200"/>
            <a:ext cx="7540625" cy="44005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Kiến thức cần đạt: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lvl="1" indent="0"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vi-VN" altLang="x-none" sz="2800" b="1" dirty="0">
                <a:latin typeface="Times New Roman" panose="02020603050405020304" pitchFamily="18" charset="0"/>
              </a:rPr>
              <a:t>Ask for and </a:t>
            </a:r>
            <a:r>
              <a:rPr lang="en-US" altLang="vi-VN" sz="2800" b="1" dirty="0">
                <a:latin typeface="Times New Roman" panose="02020603050405020304" pitchFamily="18" charset="0"/>
              </a:rPr>
              <a:t>describe people</a:t>
            </a:r>
            <a:r>
              <a:rPr lang="vi-VN" altLang="x-none" sz="2800" b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dirty="0">
                <a:latin typeface="Times New Roman" panose="02020603050405020304" pitchFamily="18" charset="0"/>
              </a:rPr>
              <a:t>such as</a:t>
            </a:r>
            <a:r>
              <a:rPr lang="vi-VN" altLang="x-none" sz="2800" b="1" dirty="0">
                <a:latin typeface="Times New Roman" panose="02020603050405020304" pitchFamily="18" charset="0"/>
              </a:rPr>
              <a:t> cloth</a:t>
            </a:r>
            <a:r>
              <a:rPr lang="en-US" altLang="vi-VN" sz="2800" b="1" dirty="0">
                <a:latin typeface="Times New Roman" panose="02020603050405020304" pitchFamily="18" charset="0"/>
              </a:rPr>
              <a:t>es</a:t>
            </a:r>
            <a:r>
              <a:rPr lang="vi-VN" altLang="x-none" sz="2800" b="1" dirty="0">
                <a:latin typeface="Times New Roman" panose="02020603050405020304" pitchFamily="18" charset="0"/>
              </a:rPr>
              <a:t>, </a:t>
            </a:r>
            <a:r>
              <a:rPr lang="en-US" altLang="vi-VN" sz="2800" b="1" dirty="0">
                <a:latin typeface="Times New Roman" panose="02020603050405020304" pitchFamily="18" charset="0"/>
              </a:rPr>
              <a:t>body build</a:t>
            </a:r>
            <a:r>
              <a:rPr lang="vi-VN" altLang="x-none" sz="2800" b="1" dirty="0">
                <a:latin typeface="Times New Roman" panose="02020603050405020304" pitchFamily="18" charset="0"/>
              </a:rPr>
              <a:t> and </a:t>
            </a:r>
            <a:r>
              <a:rPr lang="en-US" altLang="vi-VN" sz="2800" b="1" dirty="0">
                <a:latin typeface="Times New Roman" panose="02020603050405020304" pitchFamily="18" charset="0"/>
              </a:rPr>
              <a:t>hair</a:t>
            </a:r>
            <a:r>
              <a:rPr lang="vi-VN" altLang="x-none" sz="2800" b="1" dirty="0">
                <a:latin typeface="Times New Roman" panose="02020603050405020304" pitchFamily="18" charset="0"/>
              </a:rPr>
              <a:t> – Hỏi v</a:t>
            </a:r>
            <a:r>
              <a:rPr lang="vi-VN" altLang="x-none" sz="2800" b="1" dirty="0"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vi-VN" altLang="x-none" sz="2800" b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dirty="0">
                <a:latin typeface="Times New Roman" panose="02020603050405020304" pitchFamily="18" charset="0"/>
              </a:rPr>
              <a:t>mô tả</a:t>
            </a:r>
            <a:r>
              <a:rPr lang="vi-VN" altLang="x-none" sz="2800" b="1" dirty="0">
                <a:latin typeface="Times New Roman" panose="02020603050405020304" pitchFamily="18" charset="0"/>
              </a:rPr>
              <a:t> về </a:t>
            </a:r>
            <a:r>
              <a:rPr lang="en-US" altLang="vi-VN" sz="2800" b="1" dirty="0">
                <a:latin typeface="Times New Roman" panose="02020603050405020304" pitchFamily="18" charset="0"/>
              </a:rPr>
              <a:t>con người như áo quần, vóc dáng và tóc.</a:t>
            </a:r>
            <a:r>
              <a:rPr lang="vi-VN" altLang="x-none" sz="2800" b="1" dirty="0">
                <a:latin typeface="Times New Roman" panose="02020603050405020304" pitchFamily="18" charset="0"/>
              </a:rPr>
              <a:t> </a:t>
            </a:r>
            <a:endParaRPr lang="vi-VN" altLang="x-none" sz="28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0" hangingPunct="0">
              <a:buFontTx/>
            </a:pPr>
            <a:r>
              <a:rPr lang="vi-VN" altLang="x-none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huẩn bị: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lvl="1" indent="0"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vi-VN" altLang="x-none" sz="2800" b="1" dirty="0">
                <a:solidFill>
                  <a:srgbClr val="222A35"/>
                </a:solidFill>
                <a:latin typeface="Times New Roman" panose="02020603050405020304" pitchFamily="18" charset="0"/>
              </a:rPr>
              <a:t>Xem yêu cầu đề b</a:t>
            </a:r>
            <a:r>
              <a:rPr lang="vi-VN" altLang="x-none" sz="2800" b="1" dirty="0">
                <a:solidFill>
                  <a:srgbClr val="222A35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vi-VN" altLang="x-none" sz="2800" b="1" dirty="0">
                <a:solidFill>
                  <a:srgbClr val="222A35"/>
                </a:solidFill>
                <a:latin typeface="Times New Roman" panose="02020603050405020304" pitchFamily="18" charset="0"/>
              </a:rPr>
              <a:t>i v</a:t>
            </a:r>
            <a:r>
              <a:rPr lang="vi-VN" altLang="x-none" sz="2800" b="1" dirty="0">
                <a:solidFill>
                  <a:srgbClr val="222A35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vi-VN" altLang="x-none" sz="2800" b="1" dirty="0">
                <a:solidFill>
                  <a:srgbClr val="222A35"/>
                </a:solidFill>
                <a:latin typeface="Times New Roman" panose="02020603050405020304" pitchFamily="18" charset="0"/>
              </a:rPr>
              <a:t> chuẩn bị các từ vựng về tên gọi của trang phục, </a:t>
            </a:r>
            <a:r>
              <a:rPr lang="en-US" altLang="vi-VN" sz="2800" b="1" dirty="0">
                <a:solidFill>
                  <a:srgbClr val="222A35"/>
                </a:solidFill>
                <a:latin typeface="Times New Roman" panose="02020603050405020304" pitchFamily="18" charset="0"/>
              </a:rPr>
              <a:t>những tính từ để mô tả về vóc dáng và tóc</a:t>
            </a:r>
            <a:r>
              <a:rPr lang="vi-VN" altLang="x-none" sz="2800" b="1" dirty="0">
                <a:solidFill>
                  <a:srgbClr val="222A35"/>
                </a:solidFill>
                <a:latin typeface="Times New Roman" panose="02020603050405020304" pitchFamily="18" charset="0"/>
              </a:rPr>
              <a:t> của những nhân vật trong tranh.</a:t>
            </a:r>
            <a:endParaRPr lang="vi-VN" altLang="x-none" sz="2800" b="1" dirty="0">
              <a:solidFill>
                <a:srgbClr val="222A35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altLang="zh-CN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8FBFE">
                <a:alpha val="100000"/>
              </a:srgbClr>
            </a:gs>
            <a:gs pos="74001">
              <a:srgbClr val="C5DEF8">
                <a:alpha val="100000"/>
              </a:srgbClr>
            </a:gs>
            <a:gs pos="83000">
              <a:srgbClr val="C5DEF8">
                <a:alpha val="100000"/>
              </a:srgbClr>
            </a:gs>
            <a:gs pos="100000">
              <a:srgbClr val="D8E9FA">
                <a:alpha val="100000"/>
              </a:srgbClr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5" name="TextBox 4"/>
          <p:cNvSpPr txBox="1"/>
          <p:nvPr/>
        </p:nvSpPr>
        <p:spPr>
          <a:xfrm>
            <a:off x="1066800" y="76200"/>
            <a:ext cx="6434138" cy="1076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UNIT 1: MY FRIENDS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LANGUAGE FOCUS (page 16,17)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123" name="TextBox 5"/>
          <p:cNvSpPr txBox="1"/>
          <p:nvPr/>
        </p:nvSpPr>
        <p:spPr>
          <a:xfrm>
            <a:off x="457200" y="1219200"/>
            <a:ext cx="8312150" cy="5692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Kiến thức cần đạt: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lvl="1" indent="0"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vi-VN" altLang="x-none" sz="2800" b="1" dirty="0">
                <a:latin typeface="Times New Roman" panose="02020603050405020304" pitchFamily="18" charset="0"/>
              </a:rPr>
              <a:t>Read and </a:t>
            </a:r>
            <a:r>
              <a:rPr lang="en-US" altLang="vi-VN" sz="2800" b="1" dirty="0">
                <a:latin typeface="Times New Roman" panose="02020603050405020304" pitchFamily="18" charset="0"/>
              </a:rPr>
              <a:t>do exercises to review the Simple tenses; Present simple to talk about general truths</a:t>
            </a:r>
            <a:r>
              <a:rPr lang="vi-VN" altLang="x-none" sz="2800" b="1" dirty="0">
                <a:latin typeface="Times New Roman" panose="02020603050405020304" pitchFamily="18" charset="0"/>
              </a:rPr>
              <a:t> – Đọc v</a:t>
            </a:r>
            <a:r>
              <a:rPr lang="vi-VN" altLang="x-none" sz="2800" b="1" dirty="0"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vi-VN" altLang="x-none" sz="2800" b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dirty="0">
                <a:latin typeface="Times New Roman" panose="02020603050405020304" pitchFamily="18" charset="0"/>
              </a:rPr>
              <a:t>làm bài tập để ôn lại cách chia động từ ở quá khứ đơn, hiện tại đơn; thì hiện tại đơn nói về sự thật phổ quát</a:t>
            </a:r>
            <a:endParaRPr lang="en-US" altLang="vi-VN" sz="28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lvl="1" indent="0"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en-US" altLang="vi-VN" sz="2800" b="1" dirty="0">
                <a:latin typeface="Times New Roman" panose="02020603050405020304" pitchFamily="18" charset="0"/>
              </a:rPr>
              <a:t> Sentences with “enough”</a:t>
            </a:r>
            <a:r>
              <a:rPr lang="vi-VN" altLang="x-none" sz="2800" b="1" dirty="0">
                <a:latin typeface="Times New Roman" panose="02020603050405020304" pitchFamily="18" charset="0"/>
              </a:rPr>
              <a:t> </a:t>
            </a:r>
            <a:r>
              <a:rPr lang="en-US" altLang="vi-VN" sz="2800" b="1" dirty="0">
                <a:latin typeface="Times New Roman" panose="02020603050405020304" pitchFamily="18" charset="0"/>
              </a:rPr>
              <a:t>: (not) adjective + enough + to infinitive -- câu với enough</a:t>
            </a:r>
            <a:endParaRPr lang="vi-VN" altLang="x-none" sz="28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0" hangingPunct="0">
              <a:buFontTx/>
            </a:pPr>
            <a:r>
              <a:rPr lang="vi-VN" altLang="x-none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huẩn bị: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lvl="1" indent="0"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vi-VN" altLang="x-none" sz="2800" b="1" dirty="0">
                <a:latin typeface="Times New Roman" panose="02020603050405020304" pitchFamily="18" charset="0"/>
              </a:rPr>
              <a:t>Đọc b</a:t>
            </a:r>
            <a:r>
              <a:rPr lang="vi-VN" altLang="x-none" sz="2800" b="1" dirty="0"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vi-VN" altLang="x-none" sz="2800" b="1" dirty="0">
                <a:latin typeface="Times New Roman" panose="02020603050405020304" pitchFamily="18" charset="0"/>
              </a:rPr>
              <a:t>i </a:t>
            </a:r>
            <a:r>
              <a:rPr lang="en-US" altLang="vi-VN" sz="2800" b="1" dirty="0">
                <a:latin typeface="Times New Roman" panose="02020603050405020304" pitchFamily="18" charset="0"/>
              </a:rPr>
              <a:t>và làm bài tập </a:t>
            </a:r>
            <a:r>
              <a:rPr lang="vi-VN" altLang="x-none" sz="2800" b="1" dirty="0">
                <a:latin typeface="Times New Roman" panose="02020603050405020304" pitchFamily="18" charset="0"/>
              </a:rPr>
              <a:t>(nội dung b</a:t>
            </a:r>
            <a:r>
              <a:rPr lang="vi-VN" altLang="x-none" sz="2800" b="1" dirty="0"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vi-VN" altLang="x-none" sz="2800" b="1" dirty="0">
                <a:latin typeface="Times New Roman" panose="02020603050405020304" pitchFamily="18" charset="0"/>
              </a:rPr>
              <a:t>i trong slide kế tiếp).</a:t>
            </a:r>
            <a:endParaRPr lang="vi-VN" altLang="x-none" sz="28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lvl="1" indent="0"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vi-VN" altLang="x-none" sz="2800" b="1" dirty="0">
                <a:latin typeface="Times New Roman" panose="02020603050405020304" pitchFamily="18" charset="0"/>
              </a:rPr>
              <a:t>Chép trước các từ vựng mới v</a:t>
            </a:r>
            <a:r>
              <a:rPr lang="vi-VN" altLang="x-none" sz="2800" b="1" dirty="0"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vi-VN" altLang="x-none" sz="2800" b="1" dirty="0">
                <a:latin typeface="Times New Roman" panose="02020603050405020304" pitchFamily="18" charset="0"/>
              </a:rPr>
              <a:t>o vở.</a:t>
            </a:r>
            <a:endParaRPr lang="en-US" altLang="zh-CN" sz="28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0" hangingPunct="0">
              <a:buFontTx/>
            </a:pPr>
            <a:endParaRPr lang="en-US" altLang="zh-CN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8FBFE">
                <a:alpha val="100000"/>
              </a:srgbClr>
            </a:gs>
            <a:gs pos="74001">
              <a:srgbClr val="C5DEF8">
                <a:alpha val="100000"/>
              </a:srgbClr>
            </a:gs>
            <a:gs pos="83000">
              <a:srgbClr val="C5DEF8">
                <a:alpha val="100000"/>
              </a:srgbClr>
            </a:gs>
            <a:gs pos="100000">
              <a:srgbClr val="D8E9FA">
                <a:alpha val="100000"/>
              </a:srgbClr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6146" name="Text Box 1"/>
          <p:cNvSpPr txBox="1"/>
          <p:nvPr/>
        </p:nvSpPr>
        <p:spPr>
          <a:xfrm>
            <a:off x="381000" y="228600"/>
            <a:ext cx="8578850" cy="119856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600">
                <a:solidFill>
                  <a:srgbClr val="0000FF"/>
                </a:solidFill>
                <a:latin typeface="Arial" panose="020B0604020202020204" pitchFamily="34" charset="0"/>
              </a:rPr>
              <a:t>VOCABULARY ( hãy chép trước vào vở)</a:t>
            </a:r>
            <a:endParaRPr lang="en-US" altLang="zh-CN" sz="360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endParaRPr lang="en-US" altLang="zh-CN" sz="3600">
              <a:latin typeface="Arial" panose="020B0604020202020204" pitchFamily="34" charset="0"/>
            </a:endParaRPr>
          </a:p>
        </p:txBody>
      </p:sp>
      <p:sp>
        <p:nvSpPr>
          <p:cNvPr id="6147" name="Text Box 2"/>
          <p:cNvSpPr txBox="1"/>
          <p:nvPr/>
        </p:nvSpPr>
        <p:spPr>
          <a:xfrm>
            <a:off x="1066800" y="1371600"/>
            <a:ext cx="6878320" cy="452310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600">
                <a:latin typeface="Arial" panose="020B0604020202020204" pitchFamily="34" charset="0"/>
              </a:rPr>
              <a:t>1. trousers (n) : quần tây </a:t>
            </a:r>
            <a:endParaRPr lang="en-US" altLang="zh-CN" sz="3600">
              <a:latin typeface="Arial" panose="020B0604020202020204" pitchFamily="34" charset="0"/>
            </a:endParaRPr>
          </a:p>
          <a:p>
            <a:r>
              <a:rPr lang="en-US" altLang="zh-CN" sz="3600">
                <a:latin typeface="Arial" panose="020B0604020202020204" pitchFamily="34" charset="0"/>
              </a:rPr>
              <a:t>2. blouse (n) : áo</a:t>
            </a:r>
            <a:endParaRPr lang="en-US" altLang="zh-CN" sz="3600">
              <a:latin typeface="Arial" panose="020B0604020202020204" pitchFamily="34" charset="0"/>
            </a:endParaRPr>
          </a:p>
          <a:p>
            <a:r>
              <a:rPr lang="en-US" altLang="zh-CN" sz="3600">
                <a:latin typeface="Arial" panose="020B0604020202020204" pitchFamily="34" charset="0"/>
              </a:rPr>
              <a:t>3. shorts (n) : quần soóc</a:t>
            </a:r>
            <a:endParaRPr lang="en-US" altLang="zh-CN" sz="3600">
              <a:latin typeface="Arial" panose="020B0604020202020204" pitchFamily="34" charset="0"/>
            </a:endParaRPr>
          </a:p>
          <a:p>
            <a:r>
              <a:rPr lang="en-US" altLang="zh-CN" sz="3600">
                <a:latin typeface="Arial" panose="020B0604020202020204" pitchFamily="34" charset="0"/>
              </a:rPr>
              <a:t>4. planet (n) : hành tinh</a:t>
            </a:r>
            <a:endParaRPr lang="en-US" altLang="zh-CN" sz="3600">
              <a:latin typeface="Arial" panose="020B0604020202020204" pitchFamily="34" charset="0"/>
            </a:endParaRPr>
          </a:p>
          <a:p>
            <a:r>
              <a:rPr lang="en-US" altLang="zh-CN" sz="3600">
                <a:latin typeface="Arial" panose="020B0604020202020204" pitchFamily="34" charset="0"/>
              </a:rPr>
              <a:t>5. Mars (n) : sao Hoả</a:t>
            </a:r>
            <a:endParaRPr lang="en-US" altLang="zh-CN" sz="3600">
              <a:latin typeface="Arial" panose="020B0604020202020204" pitchFamily="34" charset="0"/>
            </a:endParaRPr>
          </a:p>
          <a:p>
            <a:r>
              <a:rPr lang="en-US" altLang="zh-CN" sz="3600">
                <a:latin typeface="Arial" panose="020B0604020202020204" pitchFamily="34" charset="0"/>
              </a:rPr>
              <a:t>6. Mercury (n) : sao Thuỷ</a:t>
            </a:r>
            <a:endParaRPr lang="en-US" altLang="zh-CN" sz="3600">
              <a:latin typeface="Arial" panose="020B0604020202020204" pitchFamily="34" charset="0"/>
            </a:endParaRPr>
          </a:p>
          <a:p>
            <a:r>
              <a:rPr lang="en-US" altLang="zh-CN" sz="3600">
                <a:latin typeface="Arial" panose="020B0604020202020204" pitchFamily="34" charset="0"/>
              </a:rPr>
              <a:t>7. rise (v) : mọc (mặt trời)</a:t>
            </a:r>
            <a:endParaRPr lang="en-US" altLang="zh-CN" sz="3600">
              <a:latin typeface="Arial" panose="020B0604020202020204" pitchFamily="34" charset="0"/>
            </a:endParaRPr>
          </a:p>
          <a:p>
            <a:r>
              <a:rPr lang="en-US" altLang="zh-CN" sz="3600">
                <a:latin typeface="Arial" panose="020B0604020202020204" pitchFamily="34" charset="0"/>
              </a:rPr>
              <a:t>8. groceries (n) : hàng tạp phẩm</a:t>
            </a:r>
            <a:endParaRPr lang="en-US" altLang="zh-CN" sz="36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8FBFE">
                <a:alpha val="100000"/>
              </a:srgbClr>
            </a:gs>
            <a:gs pos="74001">
              <a:srgbClr val="C5DEF8">
                <a:alpha val="100000"/>
              </a:srgbClr>
            </a:gs>
            <a:gs pos="83000">
              <a:srgbClr val="C5DEF8">
                <a:alpha val="100000"/>
              </a:srgbClr>
            </a:gs>
            <a:gs pos="100000">
              <a:srgbClr val="D8E9FA">
                <a:alpha val="100000"/>
              </a:srgbClr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229600" cy="1143000"/>
          </a:xfrm>
        </p:spPr>
        <p:txBody>
          <a:bodyPr anchor="ctr" anchorCtr="0"/>
          <a:p>
            <a:r>
              <a:rPr lang="vi-VN" altLang="x-none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Nội dung 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các bài tập</a:t>
            </a:r>
            <a:r>
              <a:rPr lang="vi-VN" altLang="x-none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(trang 1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6</a:t>
            </a:r>
            <a:r>
              <a:rPr lang="vi-VN" altLang="x-none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,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altLang="x-none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  <a:r>
              <a:rPr lang="vi-VN" altLang="x-none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/ sách Tiếng Anh 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  <a:r>
              <a:rPr lang="vi-VN" altLang="x-none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  <a:endParaRPr lang="vi-VN" altLang="x-none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76200" y="1447800"/>
            <a:ext cx="9018588" cy="4906963"/>
          </a:xfrm>
        </p:spPr>
        <p:txBody>
          <a:bodyPr anchor="t" anchorCtr="0"/>
          <a:p>
            <a:pPr marL="0" indent="0">
              <a:buNone/>
            </a:pPr>
            <a:r>
              <a:rPr lang="en-US" altLang="zh-CN" sz="2800" b="1" err="1"/>
              <a:t>a) Hoa</a:t>
            </a:r>
            <a:r>
              <a:rPr lang="en-US" altLang="zh-CN" sz="2800" b="1"/>
              <a:t> (0)</a:t>
            </a:r>
            <a:r>
              <a:rPr lang="en-US" altLang="zh-CN" sz="2800" b="1">
                <a:solidFill>
                  <a:srgbClr val="FF0000"/>
                </a:solidFill>
              </a:rPr>
              <a:t>lived</a:t>
            </a:r>
            <a:r>
              <a:rPr lang="en-US" altLang="zh-CN" sz="2800" b="1"/>
              <a:t> (live) in Hue last year, but now she (1)……….(live) in Ha </a:t>
            </a:r>
            <a:r>
              <a:rPr lang="en-US" altLang="zh-CN" sz="2800" b="1" err="1"/>
              <a:t>Noi</a:t>
            </a:r>
            <a:r>
              <a:rPr lang="en-US" altLang="zh-CN" sz="2800" b="1"/>
              <a:t>. Yesterday, </a:t>
            </a:r>
            <a:r>
              <a:rPr lang="en-US" altLang="zh-CN" sz="2800" b="1" err="1"/>
              <a:t>Hoa’s</a:t>
            </a:r>
            <a:r>
              <a:rPr lang="en-US" altLang="zh-CN" sz="2800" b="1"/>
              <a:t> friends </a:t>
            </a:r>
            <a:r>
              <a:rPr lang="en-US" altLang="zh-CN" sz="2800" b="1" err="1"/>
              <a:t>Nien</a:t>
            </a:r>
            <a:r>
              <a:rPr lang="en-US" altLang="zh-CN" sz="2800" b="1"/>
              <a:t> (2)………(send) </a:t>
            </a:r>
            <a:r>
              <a:rPr lang="en-US" altLang="zh-CN" sz="2800" b="1" err="1"/>
              <a:t>Hoa</a:t>
            </a:r>
            <a:r>
              <a:rPr lang="en-US" altLang="zh-CN" sz="2800" b="1"/>
              <a:t> a letter. </a:t>
            </a:r>
            <a:r>
              <a:rPr lang="en-US" altLang="zh-CN" sz="2800" b="1" err="1"/>
              <a:t>Nien</a:t>
            </a:r>
            <a:r>
              <a:rPr lang="en-US" altLang="zh-CN" sz="2800" b="1"/>
              <a:t> (3)………(</a:t>
            </a:r>
            <a:r>
              <a:rPr lang="en-US" altLang="zh-CN" sz="2800" b="1" err="1"/>
              <a:t>be)Hoa’s</a:t>
            </a:r>
            <a:r>
              <a:rPr lang="en-US" altLang="zh-CN" sz="2800" b="1"/>
              <a:t> neighbor when </a:t>
            </a:r>
            <a:r>
              <a:rPr lang="en-US" altLang="zh-CN" sz="2800" b="1" err="1"/>
              <a:t>Hoa</a:t>
            </a:r>
            <a:r>
              <a:rPr lang="en-US" altLang="zh-CN" sz="2800" b="1"/>
              <a:t> lived in Hue. She (4)……….(be) younger than </a:t>
            </a:r>
            <a:r>
              <a:rPr lang="en-US" altLang="zh-CN" sz="2800" b="1" err="1"/>
              <a:t>Hoa</a:t>
            </a:r>
            <a:r>
              <a:rPr lang="en-US" altLang="zh-CN" sz="2800" b="1"/>
              <a:t>.</a:t>
            </a:r>
            <a:endParaRPr lang="en-US" altLang="zh-CN" sz="2800" b="1"/>
          </a:p>
          <a:p>
            <a:pPr marL="0" indent="0">
              <a:buNone/>
            </a:pPr>
            <a:br>
              <a:rPr lang="en-US" altLang="zh-CN" sz="2800" b="1"/>
            </a:br>
            <a:r>
              <a:rPr lang="en-US" altLang="zh-CN" sz="2800" b="1"/>
              <a:t>b)</a:t>
            </a:r>
            <a:r>
              <a:rPr lang="en-US" altLang="zh-CN" sz="2800" b="1" err="1"/>
              <a:t>Lan</a:t>
            </a:r>
            <a:r>
              <a:rPr lang="en-US" altLang="zh-CN" sz="2800" b="1"/>
              <a:t> (0 </a:t>
            </a:r>
            <a:r>
              <a:rPr lang="en-US" altLang="zh-CN" sz="2800" b="1">
                <a:solidFill>
                  <a:srgbClr val="FF0000"/>
                </a:solidFill>
              </a:rPr>
              <a:t>is</a:t>
            </a:r>
            <a:r>
              <a:rPr lang="en-US" altLang="zh-CN" sz="2800" b="1"/>
              <a:t>…(be) </a:t>
            </a:r>
            <a:r>
              <a:rPr lang="en-US" altLang="zh-CN" sz="2800" b="1" err="1"/>
              <a:t>Hoa’s</a:t>
            </a:r>
            <a:r>
              <a:rPr lang="en-US" altLang="zh-CN" sz="2800" b="1"/>
              <a:t> best friends. The two girls (1)……….(be) in the same class at </a:t>
            </a:r>
            <a:r>
              <a:rPr lang="en-US" altLang="zh-CN" sz="2800" b="1" err="1"/>
              <a:t>Quang</a:t>
            </a:r>
            <a:r>
              <a:rPr lang="en-US" altLang="zh-CN" sz="2800" b="1"/>
              <a:t> </a:t>
            </a:r>
            <a:r>
              <a:rPr lang="en-US" altLang="zh-CN" sz="2800" b="1" err="1"/>
              <a:t>Trung</a:t>
            </a:r>
            <a:r>
              <a:rPr lang="en-US" altLang="zh-CN" sz="2800" b="1"/>
              <a:t> school. Last year, </a:t>
            </a:r>
            <a:r>
              <a:rPr lang="en-US" altLang="zh-CN" sz="2800" b="1" err="1"/>
              <a:t>Hoa</a:t>
            </a:r>
            <a:r>
              <a:rPr lang="en-US" altLang="zh-CN" sz="2800" b="1"/>
              <a:t> (2)………(come) to the school for the first time. </a:t>
            </a:r>
            <a:r>
              <a:rPr lang="en-US" altLang="zh-CN" sz="2800" b="1" err="1"/>
              <a:t>Lan</a:t>
            </a:r>
            <a:r>
              <a:rPr lang="en-US" altLang="zh-CN" sz="2800" b="1"/>
              <a:t> (3)………… (show) her around and (4)………………..(introduce) her to many friends.</a:t>
            </a:r>
            <a:r>
              <a:rPr lang="en-US" altLang="zh-CN" sz="2800"/>
              <a:t> </a:t>
            </a:r>
            <a:r>
              <a:rPr lang="en-US" altLang="zh-CN"/>
              <a:t>  </a:t>
            </a:r>
            <a:br>
              <a:rPr lang="en-US" altLang="zh-CN"/>
            </a:br>
            <a:r>
              <a:rPr lang="vi-VN" altLang="x-none" b="1" dirty="0">
                <a:latin typeface="Times New Roman" panose="02020603050405020304" pitchFamily="18" charset="0"/>
              </a:rPr>
              <a:t>            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/>
          </a:p>
        </p:txBody>
      </p:sp>
      <p:sp>
        <p:nvSpPr>
          <p:cNvPr id="2" name="Text Box 1"/>
          <p:cNvSpPr txBox="1"/>
          <p:nvPr/>
        </p:nvSpPr>
        <p:spPr>
          <a:xfrm>
            <a:off x="228600" y="990600"/>
            <a:ext cx="24326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/>
              <a:t>Exercise 1</a:t>
            </a:r>
            <a:endParaRPr lang="en-US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90880"/>
          </a:xfrm>
        </p:spPr>
        <p:txBody>
          <a:bodyPr/>
          <a:p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Exercise 2: Complete the dialogue. Use the correct form of the verbs in the box.</a:t>
            </a:r>
            <a:r>
              <a:rPr lang="en-US" altLang="zh-CN" sz="3200" b="1">
                <a:solidFill>
                  <a:srgbClr val="FF0000"/>
                </a:solidFill>
                <a:latin typeface="Tahoma" panose="020B0604030504040204" charset="0"/>
                <a:cs typeface="Tahoma" panose="020B0604030504040204" charset="0"/>
                <a:sym typeface="+mn-ea"/>
              </a:rPr>
              <a:t>    </a:t>
            </a:r>
            <a:br>
              <a:rPr lang="en-US" altLang="zh-CN" sz="3200" b="1">
                <a:solidFill>
                  <a:srgbClr val="FF0000"/>
                </a:solidFill>
                <a:latin typeface="Tahoma" panose="020B0604030504040204" charset="0"/>
                <a:cs typeface="Tahoma" panose="020B0604030504040204" charset="0"/>
              </a:rPr>
            </a:br>
            <a:endParaRPr lang="en-US" altLang="zh-CN" sz="3200" b="1">
              <a:solidFill>
                <a:srgbClr val="FF0000"/>
              </a:solidFill>
              <a:latin typeface="Tahoma" panose="020B0604030504040204" charset="0"/>
              <a:cs typeface="Tahoma" panose="020B06040305040402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63675"/>
            <a:ext cx="9144000" cy="4662805"/>
          </a:xfrm>
        </p:spPr>
        <p:txBody>
          <a:bodyPr/>
          <a:p>
            <a:pPr marL="0" indent="0">
              <a:buNone/>
            </a:pPr>
            <a:endParaRPr lang="en-US"/>
          </a:p>
        </p:txBody>
      </p:sp>
      <p:sp>
        <p:nvSpPr>
          <p:cNvPr id="4" name="Text Box 3"/>
          <p:cNvSpPr txBox="1"/>
          <p:nvPr/>
        </p:nvSpPr>
        <p:spPr>
          <a:xfrm>
            <a:off x="152400" y="1463675"/>
            <a:ext cx="895477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800" b="1" i="1" err="1">
                <a:solidFill>
                  <a:srgbClr val="FF0066"/>
                </a:solidFill>
                <a:latin typeface="Times New Roman" panose="02020603050405020304" pitchFamily="18" charset="0"/>
                <a:sym typeface="+mn-ea"/>
              </a:rPr>
              <a:t>Ba</a:t>
            </a:r>
            <a:r>
              <a:rPr lang="en-US" altLang="zh-CN" sz="2800" b="1" i="1">
                <a:solidFill>
                  <a:srgbClr val="FF0066"/>
                </a:solidFill>
                <a:latin typeface="Times New Roman" panose="02020603050405020304" pitchFamily="18" charset="0"/>
                <a:sym typeface="+mn-ea"/>
              </a:rPr>
              <a:t> is helping his young cousin Tuan  with some homework</a:t>
            </a:r>
            <a:endParaRPr lang="en-US" altLang="zh-CN" sz="2800" b="1" i="1">
              <a:solidFill>
                <a:srgbClr val="FF0066"/>
              </a:solidFill>
              <a:latin typeface="Times New Roman" panose="02020603050405020304" pitchFamily="18" charset="0"/>
            </a:endParaRPr>
          </a:p>
          <a:p>
            <a:endParaRPr lang="en-US" sz="2800"/>
          </a:p>
        </p:txBody>
      </p:sp>
      <p:sp>
        <p:nvSpPr>
          <p:cNvPr id="5" name="Text Box 4"/>
          <p:cNvSpPr txBox="1"/>
          <p:nvPr/>
        </p:nvSpPr>
        <p:spPr>
          <a:xfrm>
            <a:off x="76200" y="1981200"/>
            <a:ext cx="9088120" cy="4831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eaLnBrk="0" hangingPunct="0"/>
            <a:r>
              <a:rPr lang="en-US" altLang="zh-CN" sz="2800" b="1" err="1">
                <a:latin typeface="Times New Roman" panose="02020603050405020304" pitchFamily="18" charset="0"/>
                <a:sym typeface="+mn-ea"/>
              </a:rPr>
              <a:t>Ba</a:t>
            </a:r>
            <a:r>
              <a:rPr lang="en-US" altLang="zh-CN" sz="2800" b="1">
                <a:latin typeface="Times New Roman" panose="02020603050405020304" pitchFamily="18" charset="0"/>
                <a:sym typeface="+mn-ea"/>
              </a:rPr>
              <a:t>:</a:t>
            </a:r>
            <a:r>
              <a:rPr lang="en-US" altLang="zh-CN" sz="2800" b="1" i="1">
                <a:latin typeface="Times New Roman" panose="02020603050405020304" pitchFamily="18" charset="0"/>
                <a:sym typeface="+mn-ea"/>
              </a:rPr>
              <a:t>       </a:t>
            </a:r>
            <a:r>
              <a:rPr lang="en-US" altLang="zh-CN" sz="2800" b="1">
                <a:latin typeface="Times New Roman" panose="02020603050405020304" pitchFamily="18" charset="0"/>
                <a:sym typeface="+mn-ea"/>
              </a:rPr>
              <a:t>What do you know about the </a:t>
            </a:r>
            <a:r>
              <a:rPr lang="en-US" altLang="zh-CN" sz="2800" b="1" err="1">
                <a:latin typeface="Times New Roman" panose="02020603050405020304" pitchFamily="18" charset="0"/>
                <a:sym typeface="+mn-ea"/>
              </a:rPr>
              <a:t>sun,Tuan</a:t>
            </a:r>
            <a:r>
              <a:rPr lang="en-US" altLang="zh-CN" sz="2800" b="1">
                <a:latin typeface="Times New Roman" panose="02020603050405020304" pitchFamily="18" charset="0"/>
                <a:sym typeface="+mn-ea"/>
              </a:rPr>
              <a:t> ?</a:t>
            </a:r>
            <a:endParaRPr lang="en-US" altLang="zh-CN" sz="2800" b="1">
              <a:latin typeface="Times New Roman" panose="02020603050405020304" pitchFamily="18" charset="0"/>
            </a:endParaRPr>
          </a:p>
          <a:p>
            <a:pPr eaLnBrk="0" hangingPunct="0"/>
            <a:r>
              <a:rPr lang="en-US" altLang="zh-CN" sz="2800" b="1">
                <a:latin typeface="Times New Roman" panose="02020603050405020304" pitchFamily="18" charset="0"/>
                <a:sym typeface="+mn-ea"/>
              </a:rPr>
              <a:t>Tuan:   The sun (0)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rises</a:t>
            </a:r>
            <a:r>
              <a:rPr lang="en-US" altLang="zh-CN" sz="2800" b="1">
                <a:latin typeface="Times New Roman" panose="02020603050405020304" pitchFamily="18" charset="0"/>
                <a:sym typeface="+mn-ea"/>
              </a:rPr>
              <a:t> in the east and (1)………in the west.</a:t>
            </a:r>
            <a:endParaRPr lang="en-US" altLang="zh-CN" sz="2800" b="1">
              <a:latin typeface="Times New Roman" panose="02020603050405020304" pitchFamily="18" charset="0"/>
            </a:endParaRPr>
          </a:p>
          <a:p>
            <a:pPr eaLnBrk="0" hangingPunct="0"/>
            <a:r>
              <a:rPr lang="en-US" altLang="zh-CN" sz="2800" b="1" err="1">
                <a:latin typeface="Times New Roman" panose="02020603050405020304" pitchFamily="18" charset="0"/>
                <a:sym typeface="+mn-ea"/>
              </a:rPr>
              <a:t>Ba</a:t>
            </a:r>
            <a:r>
              <a:rPr lang="en-US" altLang="zh-CN" sz="2800" b="1">
                <a:latin typeface="Times New Roman" panose="02020603050405020304" pitchFamily="18" charset="0"/>
                <a:sym typeface="+mn-ea"/>
              </a:rPr>
              <a:t>:       Can you tell me anything about the other planets?</a:t>
            </a:r>
            <a:endParaRPr lang="en-US" altLang="zh-CN" sz="2800" b="1">
              <a:latin typeface="Times New Roman" panose="02020603050405020304" pitchFamily="18" charset="0"/>
            </a:endParaRPr>
          </a:p>
          <a:p>
            <a:pPr eaLnBrk="0" hangingPunct="0"/>
            <a:r>
              <a:rPr lang="en-US" altLang="zh-CN" sz="2800" b="1">
                <a:latin typeface="Times New Roman" panose="02020603050405020304" pitchFamily="18" charset="0"/>
                <a:sym typeface="+mn-ea"/>
              </a:rPr>
              <a:t>Tuan:    I know something about the earth. It (2)…………around the sun.</a:t>
            </a:r>
            <a:endParaRPr lang="en-US" altLang="zh-CN" sz="2800" b="1">
              <a:latin typeface="Times New Roman" panose="02020603050405020304" pitchFamily="18" charset="0"/>
            </a:endParaRPr>
          </a:p>
          <a:p>
            <a:pPr eaLnBrk="0" hangingPunct="0"/>
            <a:r>
              <a:rPr lang="en-US" altLang="zh-CN" sz="2800" b="1" err="1">
                <a:latin typeface="Times New Roman" panose="02020603050405020304" pitchFamily="18" charset="0"/>
                <a:sym typeface="+mn-ea"/>
              </a:rPr>
              <a:t>Ba</a:t>
            </a:r>
            <a:r>
              <a:rPr lang="en-US" altLang="zh-CN" sz="2800" b="1">
                <a:latin typeface="Times New Roman" panose="02020603050405020304" pitchFamily="18" charset="0"/>
                <a:sym typeface="+mn-ea"/>
              </a:rPr>
              <a:t>:       Yes, and the moon (3) …………around the Earth.</a:t>
            </a:r>
            <a:endParaRPr lang="en-US" altLang="zh-CN" sz="2800" b="1">
              <a:latin typeface="Times New Roman" panose="02020603050405020304" pitchFamily="18" charset="0"/>
            </a:endParaRPr>
          </a:p>
          <a:p>
            <a:pPr eaLnBrk="0" hangingPunct="0"/>
            <a:r>
              <a:rPr lang="en-US" altLang="zh-CN" sz="2800" b="1">
                <a:latin typeface="Times New Roman" panose="02020603050405020304" pitchFamily="18" charset="0"/>
                <a:sym typeface="+mn-ea"/>
              </a:rPr>
              <a:t>Tuan:   Where is Mars, </a:t>
            </a:r>
            <a:r>
              <a:rPr lang="en-US" altLang="zh-CN" sz="2800" b="1" err="1">
                <a:latin typeface="Times New Roman" panose="02020603050405020304" pitchFamily="18" charset="0"/>
                <a:sym typeface="+mn-ea"/>
              </a:rPr>
              <a:t>Ba</a:t>
            </a:r>
            <a:r>
              <a:rPr lang="en-US" altLang="zh-CN" sz="2800" b="1">
                <a:latin typeface="Times New Roman" panose="02020603050405020304" pitchFamily="18" charset="0"/>
                <a:sym typeface="+mn-ea"/>
              </a:rPr>
              <a:t>?</a:t>
            </a:r>
            <a:endParaRPr lang="en-US" altLang="zh-CN" sz="2800" b="1">
              <a:latin typeface="Times New Roman" panose="02020603050405020304" pitchFamily="18" charset="0"/>
            </a:endParaRPr>
          </a:p>
          <a:p>
            <a:pPr eaLnBrk="0" hangingPunct="0"/>
            <a:r>
              <a:rPr lang="en-US" altLang="zh-CN" sz="2800" b="1" err="1">
                <a:latin typeface="Times New Roman" panose="02020603050405020304" pitchFamily="18" charset="0"/>
                <a:sym typeface="+mn-ea"/>
              </a:rPr>
              <a:t>Ba</a:t>
            </a:r>
            <a:r>
              <a:rPr lang="en-US" altLang="zh-CN" sz="2800" b="1">
                <a:latin typeface="Times New Roman" panose="02020603050405020304" pitchFamily="18" charset="0"/>
                <a:sym typeface="+mn-ea"/>
              </a:rPr>
              <a:t>:       It (4)……near the sun.</a:t>
            </a:r>
            <a:endParaRPr lang="en-US" altLang="zh-CN" sz="2800" b="1">
              <a:latin typeface="Times New Roman" panose="02020603050405020304" pitchFamily="18" charset="0"/>
            </a:endParaRPr>
          </a:p>
          <a:p>
            <a:pPr eaLnBrk="0" hangingPunct="0"/>
            <a:r>
              <a:rPr lang="en-US" altLang="zh-CN" sz="2800" b="1">
                <a:latin typeface="Times New Roman" panose="02020603050405020304" pitchFamily="18" charset="0"/>
                <a:sym typeface="+mn-ea"/>
              </a:rPr>
              <a:t>Tuan:    No, it’s silly! That (5)……Mercury. Mars (6)……near the Earth.</a:t>
            </a:r>
            <a:endParaRPr lang="en-US" sz="2800"/>
          </a:p>
        </p:txBody>
      </p:sp>
      <p:sp>
        <p:nvSpPr>
          <p:cNvPr id="6" name="Text Box 5"/>
          <p:cNvSpPr txBox="1"/>
          <p:nvPr/>
        </p:nvSpPr>
        <p:spPr>
          <a:xfrm>
            <a:off x="1295400" y="914400"/>
            <a:ext cx="6112510" cy="5835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en-US" sz="32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    move     set     rise      go </a:t>
            </a:r>
            <a:r>
              <a:rPr lang="en-US" sz="320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en-US" sz="320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8FBFE">
                <a:alpha val="100000"/>
              </a:srgbClr>
            </a:gs>
            <a:gs pos="74001">
              <a:srgbClr val="C5DEF8">
                <a:alpha val="100000"/>
              </a:srgbClr>
            </a:gs>
            <a:gs pos="83000">
              <a:srgbClr val="C5DEF8">
                <a:alpha val="100000"/>
              </a:srgbClr>
            </a:gs>
            <a:gs pos="100000">
              <a:srgbClr val="D8E9FA">
                <a:alpha val="100000"/>
              </a:srgbClr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 anchor="ctr" anchorCtr="0"/>
          <a:p>
            <a:endParaRPr lang="en-US" altLang="zh-CN"/>
          </a:p>
        </p:txBody>
      </p:sp>
      <p:sp>
        <p:nvSpPr>
          <p:cNvPr id="9220" name="Text Box 4"/>
          <p:cNvSpPr txBox="1"/>
          <p:nvPr/>
        </p:nvSpPr>
        <p:spPr>
          <a:xfrm>
            <a:off x="180340" y="4721860"/>
            <a:ext cx="8783638" cy="15684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a) How many people are there in the picture?</a:t>
            </a:r>
            <a:endParaRPr lang="en-US" altLang="zh-CN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b) What does each person look like?</a:t>
            </a:r>
            <a:endParaRPr lang="en-US" altLang="zh-CN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c) What is each person wearing?</a:t>
            </a:r>
            <a:endParaRPr lang="en-US" altLang="zh-CN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6372" name="Content Placeholder 186371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649730" y="259080"/>
            <a:ext cx="7318375" cy="446278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</p:pic>
      <p:sp>
        <p:nvSpPr>
          <p:cNvPr id="5" name="Text Box 4"/>
          <p:cNvSpPr txBox="1"/>
          <p:nvPr/>
        </p:nvSpPr>
        <p:spPr>
          <a:xfrm>
            <a:off x="51435" y="114935"/>
            <a:ext cx="15982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Exercise 3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186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8FBFE"/>
            </a:gs>
            <a:gs pos="74000">
              <a:srgbClr val="C5DEF8"/>
            </a:gs>
            <a:gs pos="83000">
              <a:srgbClr val="C5DEF8"/>
            </a:gs>
            <a:gs pos="100000">
              <a:srgbClr val="D8E9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" y="17780"/>
            <a:ext cx="8492490" cy="1070610"/>
          </a:xfrm>
        </p:spPr>
        <p:txBody>
          <a:bodyPr/>
          <a:p>
            <a:r>
              <a:rPr lang="en-US" altLang="zh-CN" sz="3200">
                <a:latin typeface="Times New Roman" panose="02020603050405020304" pitchFamily="18" charset="0"/>
                <a:sym typeface="+mn-ea"/>
              </a:rPr>
              <a:t> </a:t>
            </a:r>
            <a:br>
              <a:rPr lang="en-US" altLang="zh-CN" sz="3200">
                <a:latin typeface="Times New Roman" panose="02020603050405020304" pitchFamily="18" charset="0"/>
                <a:sym typeface="+mn-ea"/>
              </a:rPr>
            </a:br>
            <a:r>
              <a:rPr lang="en-US" altLang="zh-CN" sz="3200">
                <a:latin typeface="Times New Roman" panose="02020603050405020304" pitchFamily="18" charset="0"/>
                <a:sym typeface="+mn-ea"/>
              </a:rPr>
              <a:t> </a:t>
            </a:r>
            <a:r>
              <a:rPr lang="en-US" altLang="zh-CN" sz="3200">
                <a:latin typeface="Times New Roman" panose="02020603050405020304" pitchFamily="18" charset="0"/>
                <a:sym typeface="+mn-ea"/>
              </a:rPr>
              <a:t>Exercise 4</a:t>
            </a:r>
            <a:r>
              <a:rPr lang="en-US" altLang="zh-CN" sz="3200">
                <a:latin typeface="Times New Roman" panose="02020603050405020304" pitchFamily="18" charset="0"/>
                <a:sym typeface="+mn-ea"/>
              </a:rPr>
              <a:t>  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Complete the dialogue. </a:t>
            </a:r>
            <a:b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</a:b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Use (not) + adjective + enough</a:t>
            </a: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8905875" cy="4727575"/>
          </a:xfrm>
        </p:spPr>
        <p:txBody>
          <a:bodyPr/>
          <a:p>
            <a:pPr>
              <a:buNone/>
            </a:pPr>
            <a:r>
              <a:rPr lang="en-US" altLang="zh-CN">
                <a:solidFill>
                  <a:srgbClr val="800000"/>
                </a:solidFill>
                <a:latin typeface="Times New Roman" panose="02020603050405020304" pitchFamily="18" charset="0"/>
                <a:sym typeface="+mn-ea"/>
              </a:rPr>
              <a:t>a</a:t>
            </a:r>
            <a:r>
              <a:rPr lang="en-US" altLang="zh-CN" sz="2800">
                <a:solidFill>
                  <a:srgbClr val="800000"/>
                </a:solidFill>
                <a:latin typeface="Times New Roman" panose="02020603050405020304" pitchFamily="18" charset="0"/>
                <a:sym typeface="+mn-ea"/>
              </a:rPr>
              <a:t>)</a:t>
            </a:r>
            <a:r>
              <a:rPr lang="en-US" altLang="zh-CN" sz="2800">
                <a:latin typeface="Times New Roman" panose="02020603050405020304" pitchFamily="18" charset="0"/>
                <a:sym typeface="+mn-ea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  <a:sym typeface="+mn-ea"/>
              </a:rPr>
              <a:t>Hoa</a:t>
            </a:r>
            <a:r>
              <a:rPr lang="en-US" altLang="zh-CN" sz="2800">
                <a:latin typeface="Times New Roman" panose="02020603050405020304" pitchFamily="18" charset="0"/>
                <a:sym typeface="+mn-ea"/>
              </a:rPr>
              <a:t>: Can you put the groceries in your bag?</a:t>
            </a:r>
            <a:endParaRPr lang="en-US" altLang="zh-CN">
              <a:latin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>
                <a:latin typeface="Times New Roman" panose="02020603050405020304" pitchFamily="18" charset="0"/>
                <a:sym typeface="+mn-ea"/>
              </a:rPr>
              <a:t>  </a:t>
            </a:r>
            <a:r>
              <a:rPr lang="en-US" altLang="zh-CN" sz="2800" err="1">
                <a:latin typeface="Times New Roman" panose="02020603050405020304" pitchFamily="18" charset="0"/>
                <a:sym typeface="+mn-ea"/>
              </a:rPr>
              <a:t>Lan</a:t>
            </a:r>
            <a:r>
              <a:rPr lang="en-US" altLang="zh-CN" sz="2800">
                <a:latin typeface="Times New Roman" panose="02020603050405020304" pitchFamily="18" charset="0"/>
                <a:sym typeface="+mn-ea"/>
              </a:rPr>
              <a:t>: No. It is ___________ to carry everything. (big) </a:t>
            </a:r>
            <a:endParaRPr lang="en-US" altLang="zh-CN" sz="2800">
              <a:latin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 sz="2800">
                <a:solidFill>
                  <a:srgbClr val="800000"/>
                </a:solidFill>
                <a:latin typeface="Times New Roman" panose="02020603050405020304" pitchFamily="18" charset="0"/>
                <a:sym typeface="+mn-ea"/>
              </a:rPr>
              <a:t>b)</a:t>
            </a:r>
            <a:r>
              <a:rPr lang="en-US" altLang="zh-CN" sz="2800">
                <a:latin typeface="Times New Roman" panose="02020603050405020304" pitchFamily="18" charset="0"/>
                <a:sym typeface="+mn-ea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  <a:sym typeface="+mn-ea"/>
              </a:rPr>
              <a:t>Hoa</a:t>
            </a:r>
            <a:r>
              <a:rPr lang="en-US" altLang="zh-CN" sz="2800">
                <a:latin typeface="Times New Roman" panose="02020603050405020304" pitchFamily="18" charset="0"/>
                <a:sym typeface="+mn-ea"/>
              </a:rPr>
              <a:t>:  Is </a:t>
            </a:r>
            <a:r>
              <a:rPr lang="en-US" altLang="zh-CN" sz="2800" err="1">
                <a:latin typeface="Times New Roman" panose="02020603050405020304" pitchFamily="18" charset="0"/>
                <a:sym typeface="+mn-ea"/>
              </a:rPr>
              <a:t>Ba</a:t>
            </a:r>
            <a:r>
              <a:rPr lang="en-US" altLang="zh-CN" sz="2800">
                <a:latin typeface="Times New Roman" panose="02020603050405020304" pitchFamily="18" charset="0"/>
                <a:sym typeface="+mn-ea"/>
              </a:rPr>
              <a:t> going to drive his father car?          (old)</a:t>
            </a:r>
            <a:endParaRPr lang="en-US" altLang="zh-CN" sz="2800">
              <a:latin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 sz="2800" err="1">
                <a:latin typeface="Times New Roman" panose="02020603050405020304" pitchFamily="18" charset="0"/>
                <a:sym typeface="+mn-ea"/>
              </a:rPr>
              <a:t>Lan</a:t>
            </a:r>
            <a:r>
              <a:rPr lang="en-US" altLang="zh-CN" sz="2800">
                <a:latin typeface="Times New Roman" panose="02020603050405020304" pitchFamily="18" charset="0"/>
                <a:sym typeface="+mn-ea"/>
              </a:rPr>
              <a:t>: Don’t be silly! </a:t>
            </a:r>
            <a:r>
              <a:rPr lang="en-US" altLang="zh-CN" sz="2800" err="1">
                <a:latin typeface="Times New Roman" panose="02020603050405020304" pitchFamily="18" charset="0"/>
                <a:sym typeface="+mn-ea"/>
              </a:rPr>
              <a:t>Ba</a:t>
            </a:r>
            <a:r>
              <a:rPr lang="en-US" altLang="zh-CN" sz="2800">
                <a:latin typeface="Times New Roman" panose="02020603050405020304" pitchFamily="18" charset="0"/>
                <a:sym typeface="+mn-ea"/>
              </a:rPr>
              <a:t> is ___________ to drive a car.</a:t>
            </a:r>
            <a:endParaRPr lang="en-US" altLang="zh-CN" sz="2800">
              <a:latin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 sz="2800">
                <a:latin typeface="Times New Roman" panose="02020603050405020304" pitchFamily="18" charset="0"/>
                <a:sym typeface="+mn-ea"/>
              </a:rPr>
              <a:t>c) </a:t>
            </a:r>
            <a:r>
              <a:rPr lang="en-US" altLang="zh-CN" sz="2800" dirty="0">
                <a:latin typeface="Times New Roman" panose="02020603050405020304" pitchFamily="18" charset="0"/>
                <a:sym typeface="+mn-ea"/>
              </a:rPr>
              <a:t>Hoa: Do you need any help?                          </a:t>
            </a:r>
            <a:r>
              <a:rPr lang="en-US" altLang="zh-CN" sz="2800" dirty="0">
                <a:latin typeface="Times New Roman" panose="02020603050405020304" pitchFamily="18" charset="0"/>
                <a:sym typeface="Arial" panose="020B0604020202020204" pitchFamily="34" charset="0"/>
              </a:rPr>
              <a:t>(strong)</a:t>
            </a:r>
            <a:endParaRPr lang="en-US" altLang="zh-CN" sz="2800" dirty="0">
              <a:latin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 sz="2800" dirty="0">
                <a:latin typeface="Times New Roman" panose="02020603050405020304" pitchFamily="18" charset="0"/>
                <a:sym typeface="+mn-ea"/>
              </a:rPr>
              <a:t> Lan: No, thanks. I’m ____________ to lift this box. </a:t>
            </a:r>
            <a:endParaRPr lang="en-US" altLang="zh-CN" sz="2800" dirty="0">
              <a:latin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 sz="2800" dirty="0">
                <a:latin typeface="Times New Roman" panose="02020603050405020304" pitchFamily="18" charset="0"/>
                <a:sym typeface="+mn-ea"/>
              </a:rPr>
              <a:t>d) Hoa: Why don’t you join our English Speaking Club?</a:t>
            </a:r>
            <a:endParaRPr lang="en-US" altLang="zh-CN" sz="2800" dirty="0">
              <a:latin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 sz="2800">
                <a:latin typeface="Times New Roman" panose="02020603050405020304" pitchFamily="18" charset="0"/>
                <a:sym typeface="+mn-ea"/>
              </a:rPr>
              <a:t>   Lan: I don’t think my English is __________ to be a member.  (good)	     </a:t>
            </a:r>
            <a:endParaRPr lang="en-US" altLang="zh-CN" sz="280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0</TotalTime>
  <Words>2823</Words>
  <Application>WPS Presentation</Application>
  <PresentationFormat>On-screen Show</PresentationFormat>
  <Paragraphs>74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Arial</vt:lpstr>
      <vt:lpstr>SimSun</vt:lpstr>
      <vt:lpstr>Wingdings</vt:lpstr>
      <vt:lpstr>Times New Roman</vt:lpstr>
      <vt:lpstr>Microsoft YaHei</vt:lpstr>
      <vt:lpstr>Arial Unicode MS</vt:lpstr>
      <vt:lpstr>Calibri</vt:lpstr>
      <vt:lpstr>Tahoma</vt:lpstr>
      <vt:lpstr>Default Design</vt:lpstr>
      <vt:lpstr>1_Default Design</vt:lpstr>
      <vt:lpstr>PowerPoint 演示文稿</vt:lpstr>
      <vt:lpstr>PowerPoint 演示文稿</vt:lpstr>
      <vt:lpstr>PowerPoint 演示文稿</vt:lpstr>
      <vt:lpstr>Nội dung các bài tập (trang 16, 17/ sách Tiếng Anh 8)</vt:lpstr>
      <vt:lpstr>Exercise 2: Complete the dialogue. Use the correct form of the verbs in the box.    be;  move;  set;  rise;   go </vt:lpstr>
      <vt:lpstr>PowerPoint 演示文稿</vt:lpstr>
      <vt:lpstr>   Exercise 4  Complete the dialogue.  Use (not) + adjective + enough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lEt'sgO!</dc:creator>
  <cp:lastModifiedBy>Administrator</cp:lastModifiedBy>
  <cp:revision>53</cp:revision>
  <dcterms:created xsi:type="dcterms:W3CDTF">2010-08-22T02:08:00Z</dcterms:created>
  <dcterms:modified xsi:type="dcterms:W3CDTF">2021-09-02T12:06:54Z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E0A4AC1FE75A40F7A975B8A1D1FD3EBB</vt:lpwstr>
  </property>
  <property fmtid="{D5CDD505-2E9C-101B-9397-08002B2CF9AE}" pid="3" name="KSOProductBuildVer">
    <vt:lpwstr>1033-11.2.0.10265</vt:lpwstr>
  </property>
</Properties>
</file>